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unito Bold" charset="1" panose="00000000000000000000"/>
      <p:regular r:id="rId17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Ultra-Bold" charset="1" panose="00000900000000000000"/>
      <p:regular r:id="rId22"/>
    </p:embeddedFont>
    <p:embeddedFont>
      <p:font typeface="Poppins Bold Italics" charset="1" panose="00000800000000000000"/>
      <p:regular r:id="rId25"/>
    </p:embeddedFont>
    <p:embeddedFont>
      <p:font typeface="Poppins Semi-Bold" charset="1" panose="000007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3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6053" y="9495644"/>
            <a:ext cx="13275893" cy="44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FFFFFF"/>
                </a:solidFill>
                <a:latin typeface="Nunito Bold"/>
              </a:rPr>
              <a:t>UC - Estrutura de Dados e Analise de Algoritmos</a:t>
            </a:r>
            <a:r>
              <a:rPr lang="en-US" sz="1623">
                <a:solidFill>
                  <a:srgbClr val="FFFFFF"/>
                </a:solidFill>
                <a:latin typeface="Nunito Bold"/>
              </a:rPr>
              <a:t>    |     PROFESSORES: Rafaela Moreira e Henrique Poyatos     </a:t>
            </a:r>
          </a:p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FFFFFF"/>
                </a:solidFill>
                <a:latin typeface="Nunito Bold"/>
              </a:rPr>
              <a:t>     INTEGRANTES: Arthur Augusto,  </a:t>
            </a:r>
            <a:r>
              <a:rPr lang="en-US" sz="1623">
                <a:solidFill>
                  <a:srgbClr val="FFFFFF"/>
                </a:solidFill>
                <a:latin typeface="Nunito Bold"/>
              </a:rPr>
              <a:t>Lucas Oliveira Rial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2175" y="588255"/>
            <a:ext cx="7408050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Nunito Bold"/>
              </a:rPr>
              <a:t>CORRELACIONADOR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5400" y="344750"/>
            <a:ext cx="846649" cy="878299"/>
          </a:xfrm>
          <a:custGeom>
            <a:avLst/>
            <a:gdLst/>
            <a:ahLst/>
            <a:cxnLst/>
            <a:rect r="r" b="b" t="t" l="l"/>
            <a:pathLst>
              <a:path h="878299" w="846649">
                <a:moveTo>
                  <a:pt x="0" y="0"/>
                </a:moveTo>
                <a:lnTo>
                  <a:pt x="846649" y="0"/>
                </a:lnTo>
                <a:lnTo>
                  <a:pt x="846649" y="878299"/>
                </a:lnTo>
                <a:lnTo>
                  <a:pt x="0" y="878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509" r="-4" b="30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19582" y="529598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929" r="0" b="-2392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6053" y="9494863"/>
            <a:ext cx="13275893" cy="4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UC - Estrutura de Dados e Analise de Algoritmos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    |     PROFESSORES: Rafaela Moreira e Henrique Poyatos     </a:t>
            </a:r>
          </a:p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     INTEGRANTES: Arthur Augusto,  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Lucas Oliveira Rial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653190" y="3289676"/>
            <a:ext cx="4945426" cy="4240703"/>
          </a:xfrm>
          <a:custGeom>
            <a:avLst/>
            <a:gdLst/>
            <a:ahLst/>
            <a:cxnLst/>
            <a:rect r="r" b="b" t="t" l="l"/>
            <a:pathLst>
              <a:path h="4240703" w="4945426">
                <a:moveTo>
                  <a:pt x="0" y="0"/>
                </a:moveTo>
                <a:lnTo>
                  <a:pt x="4945426" y="0"/>
                </a:lnTo>
                <a:lnTo>
                  <a:pt x="4945426" y="4240703"/>
                </a:lnTo>
                <a:lnTo>
                  <a:pt x="0" y="42407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278713" y="3680374"/>
            <a:ext cx="9814975" cy="385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13" indent="-421007" lvl="1">
              <a:lnSpc>
                <a:spcPts val="4290"/>
              </a:lnSpc>
              <a:buFont typeface="Arial"/>
              <a:buChar char="•"/>
            </a:pPr>
            <a:r>
              <a:rPr lang="en-US" sz="3900" spc="-97">
                <a:solidFill>
                  <a:srgbClr val="000000"/>
                </a:solidFill>
                <a:latin typeface="Poppins"/>
              </a:rPr>
              <a:t>RFB ATUALIZAÇÃO DA REINF</a:t>
            </a:r>
          </a:p>
          <a:p>
            <a:pPr algn="l">
              <a:lnSpc>
                <a:spcPts val="4290"/>
              </a:lnSpc>
            </a:pPr>
          </a:p>
          <a:p>
            <a:pPr algn="l" marL="842013" indent="-421007" lvl="1">
              <a:lnSpc>
                <a:spcPts val="4290"/>
              </a:lnSpc>
              <a:buFont typeface="Arial"/>
              <a:buChar char="•"/>
            </a:pPr>
            <a:r>
              <a:rPr lang="en-US" sz="3900" spc="-97">
                <a:solidFill>
                  <a:srgbClr val="000000"/>
                </a:solidFill>
                <a:latin typeface="Poppins"/>
              </a:rPr>
              <a:t>NATUREZAS DE RENDIMENTO</a:t>
            </a:r>
          </a:p>
          <a:p>
            <a:pPr algn="l">
              <a:lnSpc>
                <a:spcPts val="4290"/>
              </a:lnSpc>
            </a:pPr>
          </a:p>
          <a:p>
            <a:pPr algn="l" marL="842013" indent="-421007" lvl="1">
              <a:lnSpc>
                <a:spcPts val="4290"/>
              </a:lnSpc>
              <a:buFont typeface="Arial"/>
              <a:buChar char="•"/>
            </a:pPr>
            <a:r>
              <a:rPr lang="en-US" sz="3900" spc="-97">
                <a:solidFill>
                  <a:srgbClr val="000000"/>
                </a:solidFill>
                <a:latin typeface="Poppins"/>
              </a:rPr>
              <a:t>DCTF MENSAL</a:t>
            </a:r>
          </a:p>
          <a:p>
            <a:pPr algn="l">
              <a:lnSpc>
                <a:spcPts val="4290"/>
              </a:lnSpc>
            </a:pPr>
          </a:p>
          <a:p>
            <a:pPr algn="l" marL="842013" indent="-421007" lvl="1">
              <a:lnSpc>
                <a:spcPts val="4290"/>
              </a:lnSpc>
              <a:buFont typeface="Arial"/>
              <a:buChar char="•"/>
            </a:pPr>
            <a:r>
              <a:rPr lang="en-US" sz="3900" spc="-97">
                <a:solidFill>
                  <a:srgbClr val="000000"/>
                </a:solidFill>
                <a:latin typeface="Poppins"/>
              </a:rPr>
              <a:t>CÓDIGOS DE SERVIÇO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628253" y="1736326"/>
            <a:ext cx="7031493" cy="1286822"/>
            <a:chOff x="0" y="0"/>
            <a:chExt cx="9375324" cy="171576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9375324" cy="1053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9"/>
                </a:lnSpc>
              </a:pPr>
              <a:r>
                <a:rPr lang="en-US" sz="5199" spc="-129">
                  <a:solidFill>
                    <a:srgbClr val="000000"/>
                  </a:solidFill>
                  <a:latin typeface="Poppins Bold"/>
                </a:rPr>
                <a:t>INTRODUÇÃO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32820" y="1216230"/>
              <a:ext cx="6931308" cy="499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  <a:r>
                <a:rPr lang="en-US" sz="2499" spc="312">
                  <a:solidFill>
                    <a:srgbClr val="000000"/>
                  </a:solidFill>
                  <a:latin typeface="Poppins"/>
                </a:rPr>
                <a:t>CORRELACIONADOR REINF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92" y="618703"/>
            <a:ext cx="846655" cy="783876"/>
          </a:xfrm>
          <a:custGeom>
            <a:avLst/>
            <a:gdLst/>
            <a:ahLst/>
            <a:cxnLst/>
            <a:rect r="r" b="b" t="t" l="l"/>
            <a:pathLst>
              <a:path h="783876" w="846655">
                <a:moveTo>
                  <a:pt x="0" y="0"/>
                </a:moveTo>
                <a:lnTo>
                  <a:pt x="846655" y="0"/>
                </a:lnTo>
                <a:lnTo>
                  <a:pt x="846655" y="783876"/>
                </a:lnTo>
                <a:lnTo>
                  <a:pt x="0" y="78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7409" b="-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2175" y="826381"/>
            <a:ext cx="7408050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434343"/>
                </a:solidFill>
                <a:latin typeface="Nunito Bold"/>
              </a:rPr>
              <a:t>CORRELACIONADOR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19582" y="767723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29" r="0" b="-2392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053" y="9494863"/>
            <a:ext cx="13275893" cy="4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UC - Estrutura de Dados e Analise de Algoritmos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    |     PROFESSORES: Rafaela Moreira e Henrique Poyatos     </a:t>
            </a:r>
          </a:p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     INTEGRANTES: Arthur Augusto,  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Lucas Oliveira Rial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38156"/>
            <a:ext cx="10012378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>
                <a:solidFill>
                  <a:srgbClr val="000000"/>
                </a:solidFill>
                <a:latin typeface="Poppins Ultra-Bold"/>
              </a:rPr>
              <a:t>O que é a REINF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5392" y="3820296"/>
            <a:ext cx="13365389" cy="433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282">
                <a:solidFill>
                  <a:srgbClr val="000000"/>
                </a:solidFill>
                <a:latin typeface="Poppins"/>
              </a:rPr>
              <a:t>A EFD-Reinf é um módulo do Sistema Público de Escrituração Digital (SPED) complementar ao eSocial, utilizado por pessoas jurídicas e físicas.</a:t>
            </a:r>
          </a:p>
          <a:p>
            <a:pPr algn="l">
              <a:lnSpc>
                <a:spcPts val="3423"/>
              </a:lnSpc>
            </a:pPr>
          </a:p>
          <a:p>
            <a:pPr algn="l">
              <a:lnSpc>
                <a:spcPts val="3423"/>
              </a:lnSpc>
            </a:pPr>
            <a:r>
              <a:rPr lang="en-US" sz="2282">
                <a:solidFill>
                  <a:srgbClr val="000000"/>
                </a:solidFill>
                <a:latin typeface="Poppins"/>
              </a:rPr>
              <a:t>Benefícios:</a:t>
            </a:r>
          </a:p>
          <a:p>
            <a:pPr algn="l" marL="492734" indent="-246367" lvl="1">
              <a:lnSpc>
                <a:spcPts val="3423"/>
              </a:lnSpc>
              <a:buFont typeface="Arial"/>
              <a:buChar char="•"/>
            </a:pPr>
            <a:r>
              <a:rPr lang="en-US" sz="2282">
                <a:solidFill>
                  <a:srgbClr val="000000"/>
                </a:solidFill>
                <a:latin typeface="Poppins"/>
              </a:rPr>
              <a:t>Substitui o módulo da EFD-Contribuições para a Contribuição Previdenciária sobre a Receita Bruta (CPRB).</a:t>
            </a:r>
          </a:p>
          <a:p>
            <a:pPr algn="l" marL="492734" indent="-246367" lvl="1">
              <a:lnSpc>
                <a:spcPts val="3423"/>
              </a:lnSpc>
              <a:buFont typeface="Arial"/>
              <a:buChar char="•"/>
            </a:pPr>
            <a:r>
              <a:rPr lang="en-US" sz="2282">
                <a:solidFill>
                  <a:srgbClr val="000000"/>
                </a:solidFill>
                <a:latin typeface="Poppins"/>
              </a:rPr>
              <a:t>Elimina a necessidade de outras obrigações acessórias, como GFIP, DIRF, RAIS, e CAGED, DCTF MENSAL.</a:t>
            </a:r>
          </a:p>
          <a:p>
            <a:pPr algn="l">
              <a:lnSpc>
                <a:spcPts val="3423"/>
              </a:lnSpc>
            </a:pPr>
          </a:p>
          <a:p>
            <a:pPr algn="l">
              <a:lnSpc>
                <a:spcPts val="342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9302694" y="-1796216"/>
            <a:ext cx="14433468" cy="14433468"/>
          </a:xfrm>
          <a:custGeom>
            <a:avLst/>
            <a:gdLst/>
            <a:ahLst/>
            <a:cxnLst/>
            <a:rect r="r" b="b" t="t" l="l"/>
            <a:pathLst>
              <a:path h="14433468" w="14433468">
                <a:moveTo>
                  <a:pt x="0" y="0"/>
                </a:moveTo>
                <a:lnTo>
                  <a:pt x="14433468" y="0"/>
                </a:lnTo>
                <a:lnTo>
                  <a:pt x="14433468" y="14433469"/>
                </a:lnTo>
                <a:lnTo>
                  <a:pt x="0" y="14433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92" y="618703"/>
            <a:ext cx="846655" cy="783876"/>
          </a:xfrm>
          <a:custGeom>
            <a:avLst/>
            <a:gdLst/>
            <a:ahLst/>
            <a:cxnLst/>
            <a:rect r="r" b="b" t="t" l="l"/>
            <a:pathLst>
              <a:path h="783876" w="846655">
                <a:moveTo>
                  <a:pt x="0" y="0"/>
                </a:moveTo>
                <a:lnTo>
                  <a:pt x="846655" y="0"/>
                </a:lnTo>
                <a:lnTo>
                  <a:pt x="846655" y="783876"/>
                </a:lnTo>
                <a:lnTo>
                  <a:pt x="0" y="78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7409" b="-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2175" y="826381"/>
            <a:ext cx="7408050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434343"/>
                </a:solidFill>
                <a:latin typeface="Nunito Bold"/>
              </a:rPr>
              <a:t>CORRELACIONADOR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19582" y="767723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29" r="0" b="-2392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053" y="9494863"/>
            <a:ext cx="13275893" cy="4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UC - Estrutura de Dados e Analise de Algoritmos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    |     PROFESSORES: Rafaela Moreira e Henrique Poyatos     </a:t>
            </a:r>
          </a:p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     INTEGRANTES: Arthur Augusto,  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Lucas Oliveira Rial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5392" y="2046040"/>
            <a:ext cx="7121155" cy="58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2"/>
              </a:lnSpc>
            </a:pPr>
            <a:r>
              <a:rPr lang="en-US" sz="3856" spc="-96">
                <a:solidFill>
                  <a:srgbClr val="000000"/>
                </a:solidFill>
                <a:latin typeface="Poppins Bold"/>
              </a:rPr>
              <a:t>NATUREZAS DE RENDIMENTOS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9678528" y="-74067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13402" y="1582685"/>
            <a:ext cx="1576823" cy="1975519"/>
          </a:xfrm>
          <a:custGeom>
            <a:avLst/>
            <a:gdLst/>
            <a:ahLst/>
            <a:cxnLst/>
            <a:rect r="r" b="b" t="t" l="l"/>
            <a:pathLst>
              <a:path h="1975519" w="1576823">
                <a:moveTo>
                  <a:pt x="0" y="0"/>
                </a:moveTo>
                <a:lnTo>
                  <a:pt x="1576823" y="0"/>
                </a:lnTo>
                <a:lnTo>
                  <a:pt x="1576823" y="1975519"/>
                </a:lnTo>
                <a:lnTo>
                  <a:pt x="0" y="197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30728" y="2521998"/>
            <a:ext cx="6104268" cy="64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2"/>
              </a:lnSpc>
            </a:pPr>
            <a:r>
              <a:rPr lang="en-US" sz="4256" spc="-106">
                <a:solidFill>
                  <a:srgbClr val="000000"/>
                </a:solidFill>
                <a:latin typeface="Poppins Ultra-Bold"/>
              </a:rPr>
              <a:t>CÓDIGOS DE SERVIÇOS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49341"/>
            <a:ext cx="991934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</a:rPr>
              <a:t>É uma forma de categorizar os diferentes tipos de ganhos ou lucros que pessoa ou entidade poderá obter. A Natureza de Rendimento pode variar dependendo da fonte de sua geração e da atividade que a gerou.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558204"/>
            <a:ext cx="737589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spc="-112">
                <a:solidFill>
                  <a:srgbClr val="E61C30"/>
                </a:solidFill>
                <a:latin typeface="Poppins Ultra-Bold"/>
              </a:rPr>
              <a:t>NAT.  DE RENDIMENTOS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9302694" y="-1796216"/>
            <a:ext cx="14433468" cy="14433468"/>
          </a:xfrm>
          <a:custGeom>
            <a:avLst/>
            <a:gdLst/>
            <a:ahLst/>
            <a:cxnLst/>
            <a:rect r="r" b="b" t="t" l="l"/>
            <a:pathLst>
              <a:path h="14433468" w="14433468">
                <a:moveTo>
                  <a:pt x="0" y="0"/>
                </a:moveTo>
                <a:lnTo>
                  <a:pt x="14433468" y="0"/>
                </a:lnTo>
                <a:lnTo>
                  <a:pt x="14433468" y="14433469"/>
                </a:lnTo>
                <a:lnTo>
                  <a:pt x="0" y="14433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776596" y="6931600"/>
            <a:ext cx="991934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</a:rPr>
              <a:t>o Código de Serviço conceitua o tipo de atividade prestada por uma corporação a nível local, definindo a alíquota para o recolhimento do imposto municipal, assim como a emissão de nota fiscal eletrônica.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6596" y="5892391"/>
            <a:ext cx="737589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spc="-112">
                <a:solidFill>
                  <a:srgbClr val="E61C30"/>
                </a:solidFill>
                <a:latin typeface="Poppins Ultra-Bold"/>
              </a:rPr>
              <a:t>CÓDIGOS DE SERVIÇOS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92" y="618703"/>
            <a:ext cx="846655" cy="783876"/>
          </a:xfrm>
          <a:custGeom>
            <a:avLst/>
            <a:gdLst/>
            <a:ahLst/>
            <a:cxnLst/>
            <a:rect r="r" b="b" t="t" l="l"/>
            <a:pathLst>
              <a:path h="783876" w="846655">
                <a:moveTo>
                  <a:pt x="0" y="0"/>
                </a:moveTo>
                <a:lnTo>
                  <a:pt x="846655" y="0"/>
                </a:lnTo>
                <a:lnTo>
                  <a:pt x="846655" y="783876"/>
                </a:lnTo>
                <a:lnTo>
                  <a:pt x="0" y="78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7409" b="-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2175" y="826381"/>
            <a:ext cx="7408050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434343"/>
                </a:solidFill>
                <a:latin typeface="Nunito Bold"/>
              </a:rPr>
              <a:t>CORRELACIONADOR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519582" y="767723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29" r="0" b="-2392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053" y="9494863"/>
            <a:ext cx="13275893" cy="4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UC - Estrutura de Dados e Analise de Algoritmos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    |     PROFESSORES: Rafaela Moreira e Henrique Poyatos     </a:t>
            </a:r>
          </a:p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     INTEGRANTES: Arthur Augusto,  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Lucas Oliveira Rial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659576" y="1500270"/>
            <a:ext cx="7626782" cy="2137786"/>
            <a:chOff x="0" y="0"/>
            <a:chExt cx="1874780" cy="525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00000">
                <a:alpha val="7764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59576" y="1500270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0" y="0"/>
                </a:moveTo>
                <a:lnTo>
                  <a:pt x="657935" y="0"/>
                </a:lnTo>
                <a:lnTo>
                  <a:pt x="657935" y="519768"/>
                </a:lnTo>
                <a:lnTo>
                  <a:pt x="0" y="519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2628424" y="3118287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657934" y="519768"/>
                </a:moveTo>
                <a:lnTo>
                  <a:pt x="0" y="519768"/>
                </a:lnTo>
                <a:lnTo>
                  <a:pt x="0" y="0"/>
                </a:lnTo>
                <a:lnTo>
                  <a:pt x="657934" y="0"/>
                </a:lnTo>
                <a:lnTo>
                  <a:pt x="657934" y="5197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38392" y="4179515"/>
            <a:ext cx="12565295" cy="418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782">
                <a:solidFill>
                  <a:srgbClr val="000000"/>
                </a:solidFill>
                <a:latin typeface="Poppins"/>
              </a:rPr>
              <a:t>Facilitar a correlação entre os novos códigos de Natureza de Rendimento, DARF e códigos de serviço após a atualização do sistema REINF pela Receita Federal.</a:t>
            </a:r>
          </a:p>
          <a:p>
            <a:pPr algn="ctr">
              <a:lnSpc>
                <a:spcPts val="4173"/>
              </a:lnSpc>
            </a:pPr>
            <a:r>
              <a:rPr lang="en-US" sz="2782">
                <a:solidFill>
                  <a:srgbClr val="000000"/>
                </a:solidFill>
                <a:latin typeface="Poppins"/>
              </a:rPr>
              <a:t>Benefícios:</a:t>
            </a:r>
          </a:p>
          <a:p>
            <a:pPr algn="ctr" marL="600724" indent="-300362" lvl="1">
              <a:lnSpc>
                <a:spcPts val="4173"/>
              </a:lnSpc>
              <a:buFont typeface="Arial"/>
              <a:buChar char="•"/>
            </a:pPr>
            <a:r>
              <a:rPr lang="en-US" sz="2782">
                <a:solidFill>
                  <a:srgbClr val="000000"/>
                </a:solidFill>
                <a:latin typeface="Poppins"/>
              </a:rPr>
              <a:t>Simplificação do processo de declaração de impostos.</a:t>
            </a:r>
          </a:p>
          <a:p>
            <a:pPr algn="ctr" marL="600724" indent="-300362" lvl="1">
              <a:lnSpc>
                <a:spcPts val="4173"/>
              </a:lnSpc>
              <a:buFont typeface="Arial"/>
              <a:buChar char="•"/>
            </a:pPr>
            <a:r>
              <a:rPr lang="en-US" sz="2782">
                <a:solidFill>
                  <a:srgbClr val="000000"/>
                </a:solidFill>
                <a:latin typeface="Poppins"/>
              </a:rPr>
              <a:t>Organização de códigos para IRRF, PIS, COFINS e CSLL.</a:t>
            </a:r>
          </a:p>
          <a:p>
            <a:pPr algn="ctr" marL="600724" indent="-300362" lvl="1">
              <a:lnSpc>
                <a:spcPts val="4173"/>
              </a:lnSpc>
              <a:buFont typeface="Arial"/>
              <a:buChar char="•"/>
            </a:pPr>
            <a:r>
              <a:rPr lang="en-US" sz="2782">
                <a:solidFill>
                  <a:srgbClr val="000000"/>
                </a:solidFill>
                <a:latin typeface="Poppins"/>
              </a:rPr>
              <a:t>Busca eficiente com ordenação personalizada.</a:t>
            </a:r>
          </a:p>
          <a:p>
            <a:pPr algn="ctr">
              <a:lnSpc>
                <a:spcPts val="417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61963" y="2037032"/>
            <a:ext cx="6766461" cy="81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549">
                <a:solidFill>
                  <a:srgbClr val="FFFFFF"/>
                </a:solidFill>
                <a:latin typeface="Poppins Bold Italics"/>
              </a:rPr>
              <a:t>OBJETIVOS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400000">
            <a:off x="9302694" y="-1796216"/>
            <a:ext cx="14433468" cy="14433468"/>
          </a:xfrm>
          <a:custGeom>
            <a:avLst/>
            <a:gdLst/>
            <a:ahLst/>
            <a:cxnLst/>
            <a:rect r="r" b="b" t="t" l="l"/>
            <a:pathLst>
              <a:path h="14433468" w="14433468">
                <a:moveTo>
                  <a:pt x="0" y="0"/>
                </a:moveTo>
                <a:lnTo>
                  <a:pt x="14433468" y="0"/>
                </a:lnTo>
                <a:lnTo>
                  <a:pt x="14433468" y="14433469"/>
                </a:lnTo>
                <a:lnTo>
                  <a:pt x="0" y="14433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92" y="618703"/>
            <a:ext cx="846655" cy="783876"/>
          </a:xfrm>
          <a:custGeom>
            <a:avLst/>
            <a:gdLst/>
            <a:ahLst/>
            <a:cxnLst/>
            <a:rect r="r" b="b" t="t" l="l"/>
            <a:pathLst>
              <a:path h="783876" w="846655">
                <a:moveTo>
                  <a:pt x="0" y="0"/>
                </a:moveTo>
                <a:lnTo>
                  <a:pt x="846655" y="0"/>
                </a:lnTo>
                <a:lnTo>
                  <a:pt x="846655" y="783876"/>
                </a:lnTo>
                <a:lnTo>
                  <a:pt x="0" y="78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7409" b="-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9582" y="767723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29" r="0" b="-2392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5392" y="4105890"/>
            <a:ext cx="13238834" cy="3825212"/>
            <a:chOff x="0" y="0"/>
            <a:chExt cx="17651779" cy="510028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7431864" cy="5100283"/>
              <a:chOff x="0" y="0"/>
              <a:chExt cx="3627788" cy="106143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627788" cy="1061432"/>
              </a:xfrm>
              <a:custGeom>
                <a:avLst/>
                <a:gdLst/>
                <a:ahLst/>
                <a:cxnLst/>
                <a:rect r="r" b="b" t="t" l="l"/>
                <a:pathLst>
                  <a:path h="1061432" w="3627788">
                    <a:moveTo>
                      <a:pt x="30200" y="0"/>
                    </a:moveTo>
                    <a:lnTo>
                      <a:pt x="3597587" y="0"/>
                    </a:lnTo>
                    <a:cubicBezTo>
                      <a:pt x="3605597" y="0"/>
                      <a:pt x="3613279" y="3182"/>
                      <a:pt x="3618942" y="8846"/>
                    </a:cubicBezTo>
                    <a:cubicBezTo>
                      <a:pt x="3624606" y="14509"/>
                      <a:pt x="3627788" y="22191"/>
                      <a:pt x="3627788" y="30200"/>
                    </a:cubicBezTo>
                    <a:lnTo>
                      <a:pt x="3627788" y="1031232"/>
                    </a:lnTo>
                    <a:cubicBezTo>
                      <a:pt x="3627788" y="1047911"/>
                      <a:pt x="3614267" y="1061432"/>
                      <a:pt x="3597587" y="1061432"/>
                    </a:cubicBezTo>
                    <a:lnTo>
                      <a:pt x="30200" y="1061432"/>
                    </a:lnTo>
                    <a:cubicBezTo>
                      <a:pt x="22191" y="1061432"/>
                      <a:pt x="14509" y="1058251"/>
                      <a:pt x="8846" y="1052587"/>
                    </a:cubicBezTo>
                    <a:cubicBezTo>
                      <a:pt x="3182" y="1046923"/>
                      <a:pt x="0" y="1039242"/>
                      <a:pt x="0" y="1031232"/>
                    </a:cubicBezTo>
                    <a:lnTo>
                      <a:pt x="0" y="30200"/>
                    </a:lnTo>
                    <a:cubicBezTo>
                      <a:pt x="0" y="22191"/>
                      <a:pt x="3182" y="14509"/>
                      <a:pt x="8846" y="8846"/>
                    </a:cubicBezTo>
                    <a:cubicBezTo>
                      <a:pt x="14509" y="3182"/>
                      <a:pt x="22191" y="0"/>
                      <a:pt x="30200" y="0"/>
                    </a:cubicBezTo>
                    <a:close/>
                  </a:path>
                </a:pathLst>
              </a:custGeom>
              <a:solidFill>
                <a:srgbClr val="000000">
                  <a:alpha val="6667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3627788" cy="1099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898052" y="774308"/>
              <a:ext cx="16753727" cy="3455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0724" indent="-300362" lvl="1">
                <a:lnSpc>
                  <a:spcPts val="4173"/>
                </a:lnSpc>
                <a:buAutoNum type="arabicPeriod" startAt="1"/>
              </a:pPr>
              <a:r>
                <a:rPr lang="en-US" sz="2782">
                  <a:solidFill>
                    <a:srgbClr val="000000"/>
                  </a:solidFill>
                  <a:latin typeface="Poppins"/>
                </a:rPr>
                <a:t>ESTUDO DO PROBLEMA</a:t>
              </a:r>
            </a:p>
            <a:p>
              <a:pPr algn="l" marL="600724" indent="-300362" lvl="1">
                <a:lnSpc>
                  <a:spcPts val="4173"/>
                </a:lnSpc>
                <a:buAutoNum type="arabicPeriod" startAt="1"/>
              </a:pPr>
              <a:r>
                <a:rPr lang="en-US" sz="2782">
                  <a:solidFill>
                    <a:srgbClr val="000000"/>
                  </a:solidFill>
                  <a:latin typeface="Poppins"/>
                </a:rPr>
                <a:t>LEVANTAMENTO DADOS (BANCO DE DADOS)</a:t>
              </a:r>
            </a:p>
            <a:p>
              <a:pPr algn="l" marL="600724" indent="-300362" lvl="1">
                <a:lnSpc>
                  <a:spcPts val="4173"/>
                </a:lnSpc>
                <a:buAutoNum type="arabicPeriod" startAt="1"/>
              </a:pPr>
              <a:r>
                <a:rPr lang="en-US" sz="2782">
                  <a:solidFill>
                    <a:srgbClr val="000000"/>
                  </a:solidFill>
                  <a:latin typeface="Poppins"/>
                </a:rPr>
                <a:t>LINGUAGEM DE PROGRAMAÇÃO - JAVA</a:t>
              </a:r>
            </a:p>
            <a:p>
              <a:pPr algn="l" marL="600724" indent="-300362" lvl="1">
                <a:lnSpc>
                  <a:spcPts val="4173"/>
                </a:lnSpc>
                <a:buAutoNum type="arabicPeriod" startAt="1"/>
              </a:pPr>
              <a:r>
                <a:rPr lang="en-US" sz="2782">
                  <a:solidFill>
                    <a:srgbClr val="000000"/>
                  </a:solidFill>
                  <a:latin typeface="Poppins"/>
                </a:rPr>
                <a:t>ALGORITMO DE ORDENAÇÃO - SelectionSort ou BubbleSort</a:t>
              </a:r>
            </a:p>
            <a:p>
              <a:pPr algn="l" marL="600724" indent="-300362" lvl="1">
                <a:lnSpc>
                  <a:spcPts val="4173"/>
                </a:lnSpc>
                <a:buAutoNum type="arabicPeriod" startAt="1"/>
              </a:pPr>
              <a:r>
                <a:rPr lang="en-US" sz="2782">
                  <a:solidFill>
                    <a:srgbClr val="000000"/>
                  </a:solidFill>
                  <a:latin typeface="Poppins"/>
                </a:rPr>
                <a:t>DISPONIBILIZAÇÃO NO GITHUB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77587" y="1733146"/>
            <a:ext cx="2681960" cy="3726853"/>
          </a:xfrm>
          <a:custGeom>
            <a:avLst/>
            <a:gdLst/>
            <a:ahLst/>
            <a:cxnLst/>
            <a:rect r="r" b="b" t="t" l="l"/>
            <a:pathLst>
              <a:path h="3726853" w="2681960">
                <a:moveTo>
                  <a:pt x="0" y="0"/>
                </a:moveTo>
                <a:lnTo>
                  <a:pt x="2681960" y="0"/>
                </a:lnTo>
                <a:lnTo>
                  <a:pt x="2681960" y="3726853"/>
                </a:lnTo>
                <a:lnTo>
                  <a:pt x="0" y="3726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80" t="-5611" r="-2507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66117" y="5708742"/>
            <a:ext cx="3388682" cy="3075880"/>
          </a:xfrm>
          <a:custGeom>
            <a:avLst/>
            <a:gdLst/>
            <a:ahLst/>
            <a:cxnLst/>
            <a:rect r="r" b="b" t="t" l="l"/>
            <a:pathLst>
              <a:path h="3075880" w="3388682">
                <a:moveTo>
                  <a:pt x="0" y="0"/>
                </a:moveTo>
                <a:lnTo>
                  <a:pt x="3388682" y="0"/>
                </a:lnTo>
                <a:lnTo>
                  <a:pt x="3388682" y="3075880"/>
                </a:lnTo>
                <a:lnTo>
                  <a:pt x="0" y="3075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705" t="-18276" r="-42406" b="-1139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82175" y="826381"/>
            <a:ext cx="7408050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434343"/>
                </a:solidFill>
                <a:latin typeface="Nunito Bold"/>
              </a:rPr>
              <a:t>CORRELACIONADOR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6053" y="9494863"/>
            <a:ext cx="13275893" cy="4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UC - Estrutura de Dados e Analise de Algoritmos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    |     PROFESSORES: Rafaela Moreira e Henrique Poyatos     </a:t>
            </a:r>
          </a:p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     INTEGRANTES: Arthur Augusto,  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Lucas Oliveira Rial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5392" y="2057639"/>
            <a:ext cx="11005837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>
                <a:solidFill>
                  <a:srgbClr val="000000"/>
                </a:solidFill>
                <a:latin typeface="Poppins Bold"/>
              </a:rPr>
              <a:t>DESENVOLVIMENTO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9302694" y="-1796216"/>
            <a:ext cx="14433468" cy="14433468"/>
          </a:xfrm>
          <a:custGeom>
            <a:avLst/>
            <a:gdLst/>
            <a:ahLst/>
            <a:cxnLst/>
            <a:rect r="r" b="b" t="t" l="l"/>
            <a:pathLst>
              <a:path h="14433468" w="14433468">
                <a:moveTo>
                  <a:pt x="0" y="0"/>
                </a:moveTo>
                <a:lnTo>
                  <a:pt x="14433468" y="0"/>
                </a:lnTo>
                <a:lnTo>
                  <a:pt x="14433468" y="14433469"/>
                </a:lnTo>
                <a:lnTo>
                  <a:pt x="0" y="14433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92" y="618703"/>
            <a:ext cx="846655" cy="783876"/>
          </a:xfrm>
          <a:custGeom>
            <a:avLst/>
            <a:gdLst/>
            <a:ahLst/>
            <a:cxnLst/>
            <a:rect r="r" b="b" t="t" l="l"/>
            <a:pathLst>
              <a:path h="783876" w="846655">
                <a:moveTo>
                  <a:pt x="0" y="0"/>
                </a:moveTo>
                <a:lnTo>
                  <a:pt x="846655" y="0"/>
                </a:lnTo>
                <a:lnTo>
                  <a:pt x="846655" y="783876"/>
                </a:lnTo>
                <a:lnTo>
                  <a:pt x="0" y="78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7409" b="-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9582" y="767723"/>
            <a:ext cx="1690952" cy="485819"/>
          </a:xfrm>
          <a:custGeom>
            <a:avLst/>
            <a:gdLst/>
            <a:ahLst/>
            <a:cxnLst/>
            <a:rect r="r" b="b" t="t" l="l"/>
            <a:pathLst>
              <a:path h="485819" w="1690952">
                <a:moveTo>
                  <a:pt x="0" y="0"/>
                </a:moveTo>
                <a:lnTo>
                  <a:pt x="1690952" y="0"/>
                </a:lnTo>
                <a:lnTo>
                  <a:pt x="1690952" y="485819"/>
                </a:lnTo>
                <a:lnTo>
                  <a:pt x="0" y="48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929" r="0" b="-2392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06614" y="1311190"/>
            <a:ext cx="5790303" cy="1666580"/>
            <a:chOff x="0" y="0"/>
            <a:chExt cx="1606712" cy="4624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00FF30">
                <a:alpha val="6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06614" y="3308383"/>
            <a:ext cx="5790303" cy="1666580"/>
            <a:chOff x="0" y="0"/>
            <a:chExt cx="1606712" cy="4624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00FF30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06614" y="5308338"/>
            <a:ext cx="5790303" cy="1666580"/>
            <a:chOff x="0" y="0"/>
            <a:chExt cx="1606712" cy="4624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00FF30">
                <a:alpha val="4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06614" y="7309230"/>
            <a:ext cx="5790303" cy="1666580"/>
            <a:chOff x="0" y="0"/>
            <a:chExt cx="1606712" cy="4624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00FF30">
                <a:alpha val="2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104422" y="3800976"/>
            <a:ext cx="897480" cy="669030"/>
          </a:xfrm>
          <a:custGeom>
            <a:avLst/>
            <a:gdLst/>
            <a:ahLst/>
            <a:cxnLst/>
            <a:rect r="r" b="b" t="t" l="l"/>
            <a:pathLst>
              <a:path h="669030" w="897480">
                <a:moveTo>
                  <a:pt x="0" y="0"/>
                </a:moveTo>
                <a:lnTo>
                  <a:pt x="897479" y="0"/>
                </a:lnTo>
                <a:lnTo>
                  <a:pt x="897479" y="669031"/>
                </a:lnTo>
                <a:lnTo>
                  <a:pt x="0" y="669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32997" y="5719019"/>
            <a:ext cx="868905" cy="896619"/>
          </a:xfrm>
          <a:custGeom>
            <a:avLst/>
            <a:gdLst/>
            <a:ahLst/>
            <a:cxnLst/>
            <a:rect r="r" b="b" t="t" l="l"/>
            <a:pathLst>
              <a:path h="896619" w="868905">
                <a:moveTo>
                  <a:pt x="0" y="0"/>
                </a:moveTo>
                <a:lnTo>
                  <a:pt x="868904" y="0"/>
                </a:lnTo>
                <a:lnTo>
                  <a:pt x="868904" y="896619"/>
                </a:lnTo>
                <a:lnTo>
                  <a:pt x="0" y="89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45451" y="7785239"/>
            <a:ext cx="804580" cy="703642"/>
          </a:xfrm>
          <a:custGeom>
            <a:avLst/>
            <a:gdLst/>
            <a:ahLst/>
            <a:cxnLst/>
            <a:rect r="r" b="b" t="t" l="l"/>
            <a:pathLst>
              <a:path h="703642" w="804580">
                <a:moveTo>
                  <a:pt x="0" y="0"/>
                </a:moveTo>
                <a:lnTo>
                  <a:pt x="804580" y="0"/>
                </a:lnTo>
                <a:lnTo>
                  <a:pt x="804580" y="703642"/>
                </a:lnTo>
                <a:lnTo>
                  <a:pt x="0" y="7036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316135" y="1656073"/>
            <a:ext cx="685766" cy="807589"/>
          </a:xfrm>
          <a:custGeom>
            <a:avLst/>
            <a:gdLst/>
            <a:ahLst/>
            <a:cxnLst/>
            <a:rect r="r" b="b" t="t" l="l"/>
            <a:pathLst>
              <a:path h="807589" w="685766">
                <a:moveTo>
                  <a:pt x="0" y="0"/>
                </a:moveTo>
                <a:lnTo>
                  <a:pt x="685766" y="0"/>
                </a:lnTo>
                <a:lnTo>
                  <a:pt x="685766" y="807588"/>
                </a:lnTo>
                <a:lnTo>
                  <a:pt x="0" y="8075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506053" y="3057400"/>
            <a:ext cx="4501875" cy="4501875"/>
          </a:xfrm>
          <a:custGeom>
            <a:avLst/>
            <a:gdLst/>
            <a:ahLst/>
            <a:cxnLst/>
            <a:rect r="r" b="b" t="t" l="l"/>
            <a:pathLst>
              <a:path h="4501875" w="4501875">
                <a:moveTo>
                  <a:pt x="0" y="0"/>
                </a:moveTo>
                <a:lnTo>
                  <a:pt x="4501876" y="0"/>
                </a:lnTo>
                <a:lnTo>
                  <a:pt x="4501876" y="4501876"/>
                </a:lnTo>
                <a:lnTo>
                  <a:pt x="0" y="45018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482175" y="826381"/>
            <a:ext cx="7408050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434343"/>
                </a:solidFill>
                <a:latin typeface="Nunito Bold"/>
              </a:rPr>
              <a:t>CORRELACIONADOR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06053" y="9494863"/>
            <a:ext cx="13275893" cy="4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UC - Estrutura de Dados e Analise de Algoritmos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    |     PROFESSORES: Rafaela Moreira e Henrique Poyatos     </a:t>
            </a:r>
          </a:p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013332"/>
                </a:solidFill>
                <a:latin typeface="Nunito Bold"/>
              </a:rPr>
              <a:t>     INTEGRANTES: Arthur Augusto,  </a:t>
            </a:r>
            <a:r>
              <a:rPr lang="en-US" sz="1623">
                <a:solidFill>
                  <a:srgbClr val="013332"/>
                </a:solidFill>
                <a:latin typeface="Nunito Bold"/>
              </a:rPr>
              <a:t>Lucas Oliveira Rial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35930" y="1848252"/>
            <a:ext cx="4804214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900" spc="-97">
                <a:solidFill>
                  <a:srgbClr val="000000"/>
                </a:solidFill>
                <a:latin typeface="Poppins Bold"/>
              </a:rPr>
              <a:t>PERFORMANCE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35930" y="3841344"/>
            <a:ext cx="4086044" cy="58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3"/>
              </a:lnSpc>
            </a:pPr>
            <a:r>
              <a:rPr lang="en-US" sz="3902" spc="-97">
                <a:solidFill>
                  <a:srgbClr val="000000"/>
                </a:solidFill>
                <a:latin typeface="Poppins Semi-Bold"/>
              </a:rPr>
              <a:t>CONFIÁVEL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35930" y="5871101"/>
            <a:ext cx="4260987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900" spc="-97">
                <a:solidFill>
                  <a:srgbClr val="000000"/>
                </a:solidFill>
                <a:latin typeface="Poppins Bold"/>
              </a:rPr>
              <a:t>GRATUITO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35930" y="7896426"/>
            <a:ext cx="4260987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900" spc="-97">
                <a:solidFill>
                  <a:srgbClr val="000000"/>
                </a:solidFill>
                <a:latin typeface="Poppins Bold"/>
              </a:rPr>
              <a:t>COMUNIDADE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2047" y="1838727"/>
            <a:ext cx="693438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000000"/>
                </a:solidFill>
                <a:latin typeface="Poppins Bold"/>
              </a:rPr>
              <a:t>RESULTADOS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41739" y="7699514"/>
            <a:ext cx="623050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</a:rPr>
              <a:t>LINK GITHUB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</a:rPr>
              <a:t>https://github.com/LucasRialx/Correlacionador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5400000">
            <a:off x="9302694" y="-1796216"/>
            <a:ext cx="14433468" cy="14433468"/>
          </a:xfrm>
          <a:custGeom>
            <a:avLst/>
            <a:gdLst/>
            <a:ahLst/>
            <a:cxnLst/>
            <a:rect r="r" b="b" t="t" l="l"/>
            <a:pathLst>
              <a:path h="14433468" w="14433468">
                <a:moveTo>
                  <a:pt x="0" y="0"/>
                </a:moveTo>
                <a:lnTo>
                  <a:pt x="14433468" y="0"/>
                </a:lnTo>
                <a:lnTo>
                  <a:pt x="14433468" y="14433469"/>
                </a:lnTo>
                <a:lnTo>
                  <a:pt x="0" y="144334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6400" y="5817288"/>
            <a:ext cx="7408050" cy="73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999">
                <a:solidFill>
                  <a:srgbClr val="FFFFFF"/>
                </a:solidFill>
                <a:latin typeface="Nunito Bold"/>
              </a:rPr>
              <a:t>Obrigada!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338263" y="3663025"/>
            <a:ext cx="3444326" cy="1781026"/>
          </a:xfrm>
          <a:custGeom>
            <a:avLst/>
            <a:gdLst/>
            <a:ahLst/>
            <a:cxnLst/>
            <a:rect r="r" b="b" t="t" l="l"/>
            <a:pathLst>
              <a:path h="1781026" w="3444326">
                <a:moveTo>
                  <a:pt x="0" y="0"/>
                </a:moveTo>
                <a:lnTo>
                  <a:pt x="3444326" y="0"/>
                </a:lnTo>
                <a:lnTo>
                  <a:pt x="3444326" y="1781026"/>
                </a:lnTo>
                <a:lnTo>
                  <a:pt x="0" y="178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06053" y="9494863"/>
            <a:ext cx="13275893" cy="4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FFFFFF"/>
                </a:solidFill>
                <a:latin typeface="Nunito Bold"/>
              </a:rPr>
              <a:t>UC - Estrutura de Dados e Analise de Algoritmos</a:t>
            </a:r>
            <a:r>
              <a:rPr lang="en-US" sz="1623">
                <a:solidFill>
                  <a:srgbClr val="FFFFFF"/>
                </a:solidFill>
                <a:latin typeface="Nunito Bold"/>
              </a:rPr>
              <a:t>    |     PROFESSORES: Rafaela Moreira e Henrique Poyatos     </a:t>
            </a:r>
          </a:p>
          <a:p>
            <a:pPr algn="ctr">
              <a:lnSpc>
                <a:spcPts val="1753"/>
              </a:lnSpc>
            </a:pPr>
            <a:r>
              <a:rPr lang="en-US" sz="1623">
                <a:solidFill>
                  <a:srgbClr val="FFFFFF"/>
                </a:solidFill>
                <a:latin typeface="Nunito Bold"/>
              </a:rPr>
              <a:t>     INTEGRANTES: Arthur Augusto,  </a:t>
            </a:r>
            <a:r>
              <a:rPr lang="en-US" sz="1623">
                <a:solidFill>
                  <a:srgbClr val="FFFFFF"/>
                </a:solidFill>
                <a:latin typeface="Nunito Bold"/>
              </a:rPr>
              <a:t>Lucas Oliveira Rial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DAGHlASBZj0</dc:identifier>
  <dcterms:modified xsi:type="dcterms:W3CDTF">2011-08-01T06:04:30Z</dcterms:modified>
  <cp:revision>1</cp:revision>
  <dc:title>ExpoUna 2024_1 (1).pptx</dc:title>
</cp:coreProperties>
</file>